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  <p:sldMasterId id="2147483673" r:id="rId2"/>
  </p:sldMasterIdLst>
  <p:notesMasterIdLst>
    <p:notesMasterId r:id="rId18"/>
  </p:notesMasterIdLst>
  <p:sldIdLst>
    <p:sldId id="267" r:id="rId3"/>
    <p:sldId id="279" r:id="rId4"/>
    <p:sldId id="277" r:id="rId5"/>
    <p:sldId id="278" r:id="rId6"/>
    <p:sldId id="281" r:id="rId7"/>
    <p:sldId id="280" r:id="rId8"/>
    <p:sldId id="282" r:id="rId9"/>
    <p:sldId id="283" r:id="rId10"/>
    <p:sldId id="284" r:id="rId11"/>
    <p:sldId id="285" r:id="rId12"/>
    <p:sldId id="286" r:id="rId13"/>
    <p:sldId id="621" r:id="rId14"/>
    <p:sldId id="622" r:id="rId15"/>
    <p:sldId id="265" r:id="rId16"/>
    <p:sldId id="266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47FE"/>
    <a:srgbClr val="A64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1"/>
    <p:restoredTop sz="94748"/>
  </p:normalViewPr>
  <p:slideViewPr>
    <p:cSldViewPr snapToGrid="0" snapToObjects="1">
      <p:cViewPr varScale="1">
        <p:scale>
          <a:sx n="131" d="100"/>
          <a:sy n="131" d="100"/>
        </p:scale>
        <p:origin x="200" y="1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Trebuchet MS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3" name="Google Shape;113;p3:notes"/>
          <p:cNvSpPr txBox="1">
            <a:spLocks noGrp="1"/>
          </p:cNvSpPr>
          <p:nvPr>
            <p:ph type="sldNum" idx="12"/>
          </p:nvPr>
        </p:nvSpPr>
        <p:spPr>
          <a:xfrm>
            <a:off x="3663169" y="8829967"/>
            <a:ext cx="3037839" cy="464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187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12493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46996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Trebuchet MS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1" name="Google Shape;291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707010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0426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2" name="Google Shape;31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4" name="Google Shape;32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69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5" name="Google Shape;325;p1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15</a:t>
            </a:fld>
            <a:endParaRPr sz="11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70027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37107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22836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45155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77786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4825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68067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:notes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58624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2_Title Slide - Images">
  <p:cSld name="12_Title Slide - Images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rot="10800000" flipH="1">
            <a:off x="0" y="-1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34000">
                <a:schemeClr val="lt1"/>
              </a:gs>
              <a:gs pos="100000">
                <a:srgbClr val="FFFFFF">
                  <a:alpha val="34901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09145" y="3512841"/>
            <a:ext cx="5047611" cy="323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667" b="0" i="0" u="none" strike="noStrike" cap="non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76231" marR="0" lvl="1" indent="-6331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07485" marR="0" lvl="2" indent="-578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333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478962" marR="0" lvl="3" indent="-196261" algn="l" rtl="0"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–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764700" marR="0" lvl="4" indent="-202599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145685" marR="0" lvl="5" indent="-20258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526670" marR="0" lvl="6" indent="-202570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2907655" marR="0" lvl="7" indent="-202555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288639" marR="0" lvl="8" indent="-202539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409145" y="2531431"/>
            <a:ext cx="5047611" cy="819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66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cxnSp>
        <p:nvCxnSpPr>
          <p:cNvPr id="14" name="Google Shape;14;p2"/>
          <p:cNvCxnSpPr/>
          <p:nvPr/>
        </p:nvCxnSpPr>
        <p:spPr>
          <a:xfrm>
            <a:off x="486114" y="3411749"/>
            <a:ext cx="4547308" cy="0"/>
          </a:xfrm>
          <a:prstGeom prst="straightConnector1">
            <a:avLst/>
          </a:pr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med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1294581" y="4460526"/>
            <a:ext cx="655483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67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7" name="Google Shape;5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427726" y="4285105"/>
            <a:ext cx="6268896" cy="86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Placeholder">
  <p:cSld name="DEMO Placehold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415290" y="4307895"/>
            <a:ext cx="8313420" cy="446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and Segue">
  <p:cSld name="Quote and Segue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2">
            <a:alphaModFix/>
          </a:blip>
          <a:srcRect l="-5218" t="22933" r="58849" b="-4267"/>
          <a:stretch/>
        </p:blipFill>
        <p:spPr>
          <a:xfrm rot="10800000" flipH="1">
            <a:off x="0" y="0"/>
            <a:ext cx="91417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2"/>
              </a:gs>
              <a:gs pos="40000">
                <a:schemeClr val="lt2"/>
              </a:gs>
              <a:gs pos="100000">
                <a:srgbClr val="76B900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030A0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ote and Segue">
  <p:cSld name="1_Quote and Segu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5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29803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0" y="738925"/>
            <a:ext cx="8832300" cy="39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>
                <a:solidFill>
                  <a:schemeClr val="dk1"/>
                </a:solidFill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>
                <a:solidFill>
                  <a:schemeClr val="dk1"/>
                </a:solidFill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>
                <a:solidFill>
                  <a:schemeClr val="dk1"/>
                </a:solidFill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>
                <a:solidFill>
                  <a:schemeClr val="dk1"/>
                </a:solidFill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>
                <a:solidFill>
                  <a:schemeClr val="dk1"/>
                </a:solidFill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>
                <a:solidFill>
                  <a:schemeClr val="dk1"/>
                </a:solidFill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>
                <a:solidFill>
                  <a:schemeClr val="dk1"/>
                </a:solidFill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 Slide">
  <p:cSld name="Closing Slide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 rot="10800000" flipH="1">
            <a:off x="107004" y="846306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34000">
                <a:schemeClr val="lt1"/>
              </a:gs>
              <a:gs pos="100000">
                <a:srgbClr val="FFFFFF">
                  <a:alpha val="34901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 txBox="1"/>
          <p:nvPr/>
        </p:nvSpPr>
        <p:spPr>
          <a:xfrm>
            <a:off x="401368" y="4418098"/>
            <a:ext cx="2448836" cy="323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Trebuchet MS"/>
              <a:buNone/>
            </a:pPr>
            <a:r>
              <a:rPr lang="en-US" sz="1667" b="0" i="0" u="none" strike="noStrike" cap="none" dirty="0" err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jay.urbain@gmail.com</a:t>
            </a:r>
            <a:endParaRPr dirty="0"/>
          </a:p>
        </p:txBody>
      </p:sp>
    </p:spTree>
  </p:cSld>
  <p:clrMapOvr>
    <a:masterClrMapping/>
  </p:clrMapOvr>
  <p:transition spd="med"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>
                <a:solidFill>
                  <a:schemeClr val="dk1"/>
                </a:solidFill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>
                <a:solidFill>
                  <a:schemeClr val="dk1"/>
                </a:solidFill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>
                <a:solidFill>
                  <a:schemeClr val="dk1"/>
                </a:solidFill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>
                <a:solidFill>
                  <a:schemeClr val="dk1"/>
                </a:solidFill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>
                <a:solidFill>
                  <a:schemeClr val="dk1"/>
                </a:solidFill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>
                <a:solidFill>
                  <a:schemeClr val="dk1"/>
                </a:solidFill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>
                <a:solidFill>
                  <a:schemeClr val="dk1"/>
                </a:solidFill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" name="Google Shape;10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0">
                <a:solidFill>
                  <a:schemeClr val="dk1"/>
                </a:solidFill>
              </a:defRPr>
            </a:lvl2pPr>
            <a:lvl3pPr lvl="2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0">
                <a:solidFill>
                  <a:schemeClr val="dk1"/>
                </a:solidFill>
              </a:defRPr>
            </a:lvl3pPr>
            <a:lvl4pPr lvl="3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0">
                <a:solidFill>
                  <a:schemeClr val="dk1"/>
                </a:solidFill>
              </a:defRPr>
            </a:lvl4pPr>
            <a:lvl5pPr lvl="4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0">
                <a:solidFill>
                  <a:schemeClr val="dk1"/>
                </a:solidFill>
              </a:defRPr>
            </a:lvl5pPr>
            <a:lvl6pPr lvl="5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0">
                <a:solidFill>
                  <a:schemeClr val="dk1"/>
                </a:solidFill>
              </a:defRPr>
            </a:lvl6pPr>
            <a:lvl7pPr lvl="6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0">
                <a:solidFill>
                  <a:schemeClr val="dk1"/>
                </a:solidFill>
              </a:defRPr>
            </a:lvl7pPr>
            <a:lvl8pPr lvl="7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0">
                <a:solidFill>
                  <a:schemeClr val="dk1"/>
                </a:solidFill>
              </a:defRPr>
            </a:lvl8pPr>
            <a:lvl9pPr lvl="8" indent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" name="Google Shape;111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">
  <p:cSld name="Title, Subtitle,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15290" y="551022"/>
            <a:ext cx="8313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30625" y="1752530"/>
            <a:ext cx="8290560" cy="3099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34454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Trebuchet MS"/>
              <a:buChar char="—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—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1324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33"/>
              <a:buFont typeface="Trebuchet MS"/>
              <a:buChar char="—"/>
              <a:defRPr sz="1333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238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Noto Sans Symbols"/>
              <a:buChar char="▪"/>
              <a:defRPr sz="1667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415290" y="986111"/>
            <a:ext cx="8313420" cy="43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spcBef>
                <a:spcPts val="467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with CONFIDENTIAL">
  <p:cSld name="Title, Subtitle, and Content with CONFIDENTI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415290" y="551022"/>
            <a:ext cx="8313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430625" y="1752530"/>
            <a:ext cx="8290560" cy="3099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333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238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Noto Sans Symbols"/>
              <a:buChar char="▪"/>
              <a:defRPr sz="1667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15290" y="986111"/>
            <a:ext cx="8313420" cy="43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spcBef>
                <a:spcPts val="467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5874774" y="4818098"/>
            <a:ext cx="2302388" cy="20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-US" sz="667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NVIDIA CONFIDENTIAL. DO NOT DISTRIBUTE.</a:t>
            </a:r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- NO LOGO &amp; PAGE NUMBER">
  <p:cSld name="Title, Subtitle, and Content - NO LOGO &amp; PAGE NUMB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415290" y="551022"/>
            <a:ext cx="8313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426720" y="1752529"/>
            <a:ext cx="8290560" cy="3078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238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Noto Sans Symbols"/>
              <a:buChar char="▪"/>
              <a:defRPr sz="1667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15290" y="986111"/>
            <a:ext cx="8313420" cy="43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spcBef>
                <a:spcPts val="467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Photograph">
  <p:cSld name="Content with Photograph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15290" y="527939"/>
            <a:ext cx="4935098" cy="51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426720" y="1752529"/>
            <a:ext cx="4921528" cy="3078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23850" algn="l" rtl="0"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Noto Sans Symbols"/>
              <a:buChar char="▪"/>
              <a:defRPr sz="1667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415290" y="986111"/>
            <a:ext cx="4935098" cy="43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spcBef>
                <a:spcPts val="467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415290" y="551022"/>
            <a:ext cx="8313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- Green">
  <p:cSld name="Transition - Gree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030A0"/>
              </a:gs>
              <a:gs pos="100000">
                <a:schemeClr val="bg1"/>
              </a:gs>
              <a:gs pos="100000">
                <a:srgbClr val="76B900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1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415290" y="2325529"/>
            <a:ext cx="8313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Two Content">
  <p:cSld name="Title, Subtitle, and Two Conte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415290" y="545294"/>
            <a:ext cx="831342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415290" y="1759718"/>
            <a:ext cx="4120886" cy="307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•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34454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Trebuchet MS"/>
              <a:buChar char="•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•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23850" algn="l" rtl="0"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rebuchet MS"/>
              <a:buChar char="»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rebuchet MS"/>
              <a:buChar char="»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rebuchet MS"/>
              <a:buChar char="»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rebuchet MS"/>
              <a:buChar char="»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2"/>
          </p:nvPr>
        </p:nvSpPr>
        <p:spPr>
          <a:xfrm>
            <a:off x="4607825" y="1759718"/>
            <a:ext cx="4120885" cy="307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•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34454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Trebuchet MS"/>
              <a:buChar char="•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•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23850" algn="l" rtl="0"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rebuchet MS"/>
              <a:buChar char="»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rebuchet MS"/>
              <a:buChar char="»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rebuchet MS"/>
              <a:buChar char="»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Trebuchet MS"/>
              <a:buChar char="»"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3"/>
          </p:nvPr>
        </p:nvSpPr>
        <p:spPr>
          <a:xfrm>
            <a:off x="415290" y="983807"/>
            <a:ext cx="8313420" cy="43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spcBef>
                <a:spcPts val="750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spcBef>
                <a:spcPts val="467"/>
              </a:spcBef>
              <a:spcAft>
                <a:spcPts val="0"/>
              </a:spcAft>
              <a:buClr>
                <a:schemeClr val="lt2"/>
              </a:buClr>
              <a:buSzPts val="1667"/>
              <a:buFont typeface="Trebuchet MS"/>
              <a:buNone/>
              <a:defRPr sz="2333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6453" y="544610"/>
            <a:ext cx="8311096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0985" marR="0" lvl="5" indent="-1268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1970" marR="0" lvl="6" indent="-1267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2954" marR="0" lvl="7" indent="-1265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3939" marR="0" lvl="8" indent="-1263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667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31169" y="1668640"/>
            <a:ext cx="8290776" cy="3256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333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34454" algn="l" rtl="0"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–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2"/>
              </a:buClr>
              <a:buSzPts val="1667"/>
              <a:buFont typeface="Trebuchet MS"/>
              <a:buChar char="»"/>
              <a:defRPr sz="1667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spd="med"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0" y="778450"/>
            <a:ext cx="9144000" cy="3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subTitle" idx="1"/>
          </p:nvPr>
        </p:nvSpPr>
        <p:spPr>
          <a:xfrm>
            <a:off x="409143" y="3425289"/>
            <a:ext cx="5047500" cy="307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76175" rIns="76175" bIns="761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00"/>
              </a:spcAft>
              <a:buClr>
                <a:schemeClr val="dk1"/>
              </a:buClr>
              <a:buSzPts val="417"/>
              <a:buFont typeface="Trebuchet MS"/>
              <a:buNone/>
            </a:pPr>
            <a:r>
              <a:rPr lang="en-US" dirty="0"/>
              <a:t>Jay Urbain, PhD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00"/>
              </a:spcAft>
              <a:buClr>
                <a:schemeClr val="dk1"/>
              </a:buClr>
              <a:buSzPts val="417"/>
              <a:buFont typeface="Trebuchet MS"/>
              <a:buNone/>
            </a:pPr>
            <a:r>
              <a:rPr lang="en-US" dirty="0"/>
              <a:t>Professor, Electrical Engineering and Computer Science Department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00"/>
              </a:spcAft>
              <a:buClr>
                <a:schemeClr val="dk1"/>
              </a:buClr>
              <a:buSzPts val="417"/>
              <a:buFont typeface="Trebuchet MS"/>
              <a:buNone/>
            </a:pPr>
            <a:r>
              <a:rPr lang="en-US" dirty="0"/>
              <a:t>Milwaukee School of Engineering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00"/>
              </a:spcAft>
              <a:buClr>
                <a:schemeClr val="dk1"/>
              </a:buClr>
              <a:buSzPts val="417"/>
              <a:buFont typeface="Trebuchet MS"/>
              <a:buNone/>
            </a:pPr>
            <a:r>
              <a:rPr lang="en-US" dirty="0" err="1"/>
              <a:t>urbain@msoe.edu</a:t>
            </a:r>
            <a:endParaRPr lang="en-US"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00"/>
              </a:spcAft>
              <a:buClr>
                <a:schemeClr val="dk1"/>
              </a:buClr>
              <a:buSzPts val="417"/>
              <a:buFont typeface="Trebuchet MS"/>
              <a:buNone/>
            </a:pPr>
            <a:r>
              <a:rPr lang="en-US" dirty="0"/>
              <a:t>July 2018</a:t>
            </a:r>
            <a:endParaRPr dirty="0"/>
          </a:p>
        </p:txBody>
      </p:sp>
      <p:sp>
        <p:nvSpPr>
          <p:cNvPr id="116" name="Google Shape;116;p26"/>
          <p:cNvSpPr txBox="1">
            <a:spLocks noGrp="1"/>
          </p:cNvSpPr>
          <p:nvPr>
            <p:ph type="title"/>
          </p:nvPr>
        </p:nvSpPr>
        <p:spPr>
          <a:xfrm>
            <a:off x="409142" y="2521701"/>
            <a:ext cx="8294590" cy="8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76175" rIns="76175" bIns="76175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"/>
              <a:buFont typeface="Trebuchet MS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Deep Learning for NLP: TEXT TRANSLATION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117" name="Google Shape;117;p26"/>
          <p:cNvSpPr txBox="1"/>
          <p:nvPr/>
        </p:nvSpPr>
        <p:spPr>
          <a:xfrm>
            <a:off x="409143" y="3823305"/>
            <a:ext cx="5047500" cy="4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2"/>
              <a:buFont typeface="Trebuchet MS"/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7A390F-8486-E846-A171-B3F76892F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888" y="104712"/>
            <a:ext cx="4859777" cy="269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903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5"/>
          <p:cNvSpPr txBox="1">
            <a:spLocks noGrp="1"/>
          </p:cNvSpPr>
          <p:nvPr>
            <p:ph type="body" idx="2"/>
          </p:nvPr>
        </p:nvSpPr>
        <p:spPr>
          <a:xfrm>
            <a:off x="537629" y="204281"/>
            <a:ext cx="8290560" cy="4647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 attention block takes the outputs from the encoder, and applies different weights to them with tanh as the activation function. 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Softmax</a:t>
            </a:r>
            <a:r>
              <a:rPr lang="en-US" dirty="0">
                <a:solidFill>
                  <a:schemeClr val="tx1"/>
                </a:solidFill>
              </a:rPr>
              <a:t> will choose the most relevant vector and apply attention to that output from the encoder.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B05564-4B65-1242-80A2-7395F1BFE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4746" y="1916349"/>
            <a:ext cx="4920515" cy="307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055725"/>
      </p:ext>
    </p:extLst>
  </p:cSld>
  <p:clrMapOvr>
    <a:masterClrMapping/>
  </p:clrMapOvr>
  <p:transition spd="med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5"/>
          <p:cNvSpPr txBox="1">
            <a:spLocks noGrp="1"/>
          </p:cNvSpPr>
          <p:nvPr>
            <p:ph type="body" idx="2"/>
          </p:nvPr>
        </p:nvSpPr>
        <p:spPr>
          <a:xfrm>
            <a:off x="537629" y="204281"/>
            <a:ext cx="8290560" cy="4647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 attention block takes the outputs from the encoder, and applies different weights to them with tanh as the activation function. 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Softmax</a:t>
            </a:r>
            <a:r>
              <a:rPr lang="en-US" dirty="0">
                <a:solidFill>
                  <a:schemeClr val="tx1"/>
                </a:solidFill>
              </a:rPr>
              <a:t> will choose the most relevant vector and apply attention to that output from the encoder.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B05564-4B65-1242-80A2-7395F1BFE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4746" y="1916349"/>
            <a:ext cx="4920515" cy="307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80898"/>
      </p:ext>
    </p:extLst>
  </p:cSld>
  <p:clrMapOvr>
    <a:masterClrMapping/>
  </p:clrMapOvr>
  <p:transition spd="med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Font typeface="Trebuchet MS"/>
              <a:buNone/>
            </a:pPr>
            <a:r>
              <a:rPr lang="en-US" sz="30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LAB DISCUSSION / OVERVIEW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42543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LAB PROCESS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311" name="Google Shape;311;p56"/>
          <p:cNvSpPr txBox="1">
            <a:spLocks noGrp="1"/>
          </p:cNvSpPr>
          <p:nvPr>
            <p:ph type="body" idx="1"/>
          </p:nvPr>
        </p:nvSpPr>
        <p:spPr>
          <a:xfrm>
            <a:off x="430625" y="1103586"/>
            <a:ext cx="8290560" cy="37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2746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Trebuchet MS"/>
              <a:buNone/>
            </a:pPr>
            <a:endParaRPr sz="1667" b="0" i="0" u="none" strike="noStrike" cap="none" dirty="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65646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+mj-lt"/>
              <a:buAutoNum type="arabicPeriod"/>
            </a:pPr>
            <a:r>
              <a:rPr lang="en-US" sz="1667" b="0" i="0" u="none" strike="noStrike" cap="none" dirty="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Build and evaluate the simple NMT, then NMT with attention:</a:t>
            </a:r>
            <a:endParaRPr dirty="0"/>
          </a:p>
          <a:p>
            <a:pPr marL="465646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+mj-lt"/>
              <a:buAutoNum type="arabicPeriod"/>
            </a:pPr>
            <a:r>
              <a:rPr lang="en-US" sz="1667" b="0" i="0" u="none" strike="noStrike" cap="none" dirty="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Visual network architecture</a:t>
            </a:r>
            <a:endParaRPr dirty="0"/>
          </a:p>
          <a:p>
            <a:pPr marL="465646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+mj-lt"/>
              <a:buAutoNum type="arabicPeriod"/>
            </a:pPr>
            <a:r>
              <a:rPr lang="en-US" sz="1667" b="0" i="0" u="none" strike="noStrike" cap="none" dirty="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Train model</a:t>
            </a:r>
            <a:endParaRPr dirty="0"/>
          </a:p>
          <a:p>
            <a:pPr marL="465646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+mj-lt"/>
              <a:buAutoNum type="arabicPeriod"/>
            </a:pPr>
            <a:r>
              <a:rPr lang="en-US" sz="1667" b="0" i="0" u="none" strike="noStrike" cap="none" dirty="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Compare test, validation and training accuracy</a:t>
            </a:r>
          </a:p>
          <a:p>
            <a:pPr marL="465646" marR="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+mj-lt"/>
              <a:buAutoNum type="arabicPeriod"/>
            </a:pPr>
            <a:r>
              <a:rPr lang="en-US" dirty="0"/>
              <a:t>Attempt to improve the model</a:t>
            </a:r>
            <a:endParaRPr dirty="0"/>
          </a:p>
          <a:p>
            <a:pPr marL="465646" marR="0" lvl="0" indent="-237045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131179"/>
      </p:ext>
    </p:extLst>
  </p:cSld>
  <p:clrMapOvr>
    <a:masterClrMapping/>
  </p:clrMapOvr>
  <p:transition spd="med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6"/>
          <p:cNvSpPr txBox="1">
            <a:spLocks noGrp="1"/>
          </p:cNvSpPr>
          <p:nvPr>
            <p:ph type="title"/>
          </p:nvPr>
        </p:nvSpPr>
        <p:spPr>
          <a:xfrm>
            <a:off x="0" y="139614"/>
            <a:ext cx="9144000" cy="569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r>
              <a:rPr lang="en-US" sz="3600" b="1" i="0" u="none" strike="noStrike" cap="none" dirty="0">
                <a:solidFill>
                  <a:srgbClr val="7030A0"/>
                </a:solidFill>
                <a:latin typeface="Trebuchet MS"/>
                <a:ea typeface="Trebuchet MS"/>
                <a:cs typeface="Trebuchet MS"/>
                <a:sym typeface="Trebuchet MS"/>
              </a:rPr>
              <a:t>ATTENTION MAPS IN TRANSLATION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315" name="Google Shape;315;p36"/>
          <p:cNvSpPr txBox="1"/>
          <p:nvPr/>
        </p:nvSpPr>
        <p:spPr>
          <a:xfrm>
            <a:off x="1" y="4823983"/>
            <a:ext cx="4561726" cy="319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Font typeface="Arial"/>
              <a:buNone/>
            </a:pPr>
            <a:r>
              <a:rPr lang="en-US" sz="800" b="0" i="0" u="none" strike="noStrike" cap="non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Bahdanau et al. "Neural Machine Translation by Jointly Learning to Align and Translate", 2014</a:t>
            </a:r>
            <a:endParaRPr/>
          </a:p>
        </p:txBody>
      </p:sp>
      <p:pic>
        <p:nvPicPr>
          <p:cNvPr id="316" name="Google Shape;31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7500" y="1225200"/>
            <a:ext cx="3334364" cy="3432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99501" y="1141062"/>
            <a:ext cx="3414113" cy="3515694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6"/>
          <p:cNvSpPr txBox="1"/>
          <p:nvPr/>
        </p:nvSpPr>
        <p:spPr>
          <a:xfrm>
            <a:off x="1668463" y="953607"/>
            <a:ext cx="22623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source language (English)</a:t>
            </a:r>
            <a:endParaRPr/>
          </a:p>
        </p:txBody>
      </p:sp>
      <p:sp>
        <p:nvSpPr>
          <p:cNvPr id="319" name="Google Shape;319;p36"/>
          <p:cNvSpPr txBox="1"/>
          <p:nvPr/>
        </p:nvSpPr>
        <p:spPr>
          <a:xfrm rot="-5400000">
            <a:off x="-752642" y="2911227"/>
            <a:ext cx="2402586" cy="297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target language (French)</a:t>
            </a:r>
            <a:endParaRPr/>
          </a:p>
        </p:txBody>
      </p:sp>
      <p:sp>
        <p:nvSpPr>
          <p:cNvPr id="320" name="Google Shape;320;p36"/>
          <p:cNvSpPr txBox="1"/>
          <p:nvPr/>
        </p:nvSpPr>
        <p:spPr>
          <a:xfrm rot="-5400000">
            <a:off x="3667913" y="2904731"/>
            <a:ext cx="2380644" cy="332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target language (French)</a:t>
            </a:r>
            <a:endParaRPr/>
          </a:p>
        </p:txBody>
      </p:sp>
      <p:sp>
        <p:nvSpPr>
          <p:cNvPr id="321" name="Google Shape;321;p36"/>
          <p:cNvSpPr txBox="1"/>
          <p:nvPr/>
        </p:nvSpPr>
        <p:spPr>
          <a:xfrm>
            <a:off x="6133361" y="873562"/>
            <a:ext cx="22623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source language (English)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415290" y="551021"/>
            <a:ext cx="831341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Neural Machine Translation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242" name="Google Shape;242;p45"/>
          <p:cNvSpPr txBox="1">
            <a:spLocks noGrp="1"/>
          </p:cNvSpPr>
          <p:nvPr>
            <p:ph type="body" idx="2"/>
          </p:nvPr>
        </p:nvSpPr>
        <p:spPr>
          <a:xfrm>
            <a:off x="430625" y="1043464"/>
            <a:ext cx="8290560" cy="380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Neural Machine Translation (NMT) is typically used to translate sentences from a source language (e.g. Arabic) to a target language (e.g. Hindi), however NMT has a wide range of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262014563"/>
      </p:ext>
    </p:extLst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415290" y="434285"/>
            <a:ext cx="831341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Neural Machine Translation</a:t>
            </a:r>
            <a:endParaRPr dirty="0">
              <a:solidFill>
                <a:srgbClr val="7030A0"/>
              </a:solidFill>
            </a:endParaRPr>
          </a:p>
        </p:txBody>
      </p:sp>
      <p:pic>
        <p:nvPicPr>
          <p:cNvPr id="6" name="Google Shape;316;p36">
            <a:extLst>
              <a:ext uri="{FF2B5EF4-FFF2-40B4-BE49-F238E27FC236}">
                <a16:creationId xmlns:a16="http://schemas.microsoft.com/office/drawing/2014/main" id="{B273BA50-0AF8-EA42-9899-06A1498E51F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7500" y="1225200"/>
            <a:ext cx="3334364" cy="3432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317;p36">
            <a:extLst>
              <a:ext uri="{FF2B5EF4-FFF2-40B4-BE49-F238E27FC236}">
                <a16:creationId xmlns:a16="http://schemas.microsoft.com/office/drawing/2014/main" id="{3C45AAAD-B7E7-FD4F-9127-89D0C05588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99501" y="1141062"/>
            <a:ext cx="3414113" cy="351569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18;p36">
            <a:extLst>
              <a:ext uri="{FF2B5EF4-FFF2-40B4-BE49-F238E27FC236}">
                <a16:creationId xmlns:a16="http://schemas.microsoft.com/office/drawing/2014/main" id="{61171B14-65C2-3447-88CD-C47C666CB790}"/>
              </a:ext>
            </a:extLst>
          </p:cNvPr>
          <p:cNvSpPr txBox="1"/>
          <p:nvPr/>
        </p:nvSpPr>
        <p:spPr>
          <a:xfrm>
            <a:off x="1668463" y="953607"/>
            <a:ext cx="22623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source language (English)</a:t>
            </a:r>
            <a:endParaRPr/>
          </a:p>
        </p:txBody>
      </p:sp>
      <p:sp>
        <p:nvSpPr>
          <p:cNvPr id="9" name="Google Shape;319;p36">
            <a:extLst>
              <a:ext uri="{FF2B5EF4-FFF2-40B4-BE49-F238E27FC236}">
                <a16:creationId xmlns:a16="http://schemas.microsoft.com/office/drawing/2014/main" id="{9F8D2E54-21EC-B14A-8286-DD516FF14958}"/>
              </a:ext>
            </a:extLst>
          </p:cNvPr>
          <p:cNvSpPr txBox="1"/>
          <p:nvPr/>
        </p:nvSpPr>
        <p:spPr>
          <a:xfrm rot="-5400000">
            <a:off x="-752642" y="2911227"/>
            <a:ext cx="2402586" cy="297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target language (French)</a:t>
            </a:r>
            <a:endParaRPr/>
          </a:p>
        </p:txBody>
      </p:sp>
      <p:sp>
        <p:nvSpPr>
          <p:cNvPr id="10" name="Google Shape;320;p36">
            <a:extLst>
              <a:ext uri="{FF2B5EF4-FFF2-40B4-BE49-F238E27FC236}">
                <a16:creationId xmlns:a16="http://schemas.microsoft.com/office/drawing/2014/main" id="{106A677A-6DDD-0D45-9003-B98DA4EE96C0}"/>
              </a:ext>
            </a:extLst>
          </p:cNvPr>
          <p:cNvSpPr txBox="1"/>
          <p:nvPr/>
        </p:nvSpPr>
        <p:spPr>
          <a:xfrm rot="-5400000">
            <a:off x="3667913" y="2904731"/>
            <a:ext cx="2380644" cy="332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target language (French)</a:t>
            </a:r>
            <a:endParaRPr/>
          </a:p>
        </p:txBody>
      </p:sp>
      <p:sp>
        <p:nvSpPr>
          <p:cNvPr id="11" name="Google Shape;321;p36">
            <a:extLst>
              <a:ext uri="{FF2B5EF4-FFF2-40B4-BE49-F238E27FC236}">
                <a16:creationId xmlns:a16="http://schemas.microsoft.com/office/drawing/2014/main" id="{5C8B4DEC-1040-F54E-9196-DE0B5E09A5EE}"/>
              </a:ext>
            </a:extLst>
          </p:cNvPr>
          <p:cNvSpPr txBox="1"/>
          <p:nvPr/>
        </p:nvSpPr>
        <p:spPr>
          <a:xfrm>
            <a:off x="6133361" y="873562"/>
            <a:ext cx="22623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source language (English)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C6C67E-93C2-E543-B74E-A23142FC7FB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472673"/>
      </p:ext>
    </p:extLst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415290" y="551021"/>
            <a:ext cx="831341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Neural Machine Translation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242" name="Google Shape;242;p45"/>
          <p:cNvSpPr txBox="1">
            <a:spLocks noGrp="1"/>
          </p:cNvSpPr>
          <p:nvPr>
            <p:ph type="body" idx="2"/>
          </p:nvPr>
        </p:nvSpPr>
        <p:spPr>
          <a:xfrm>
            <a:off x="430625" y="1043464"/>
            <a:ext cx="8290560" cy="380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We’re going build an NMT model to translate human readable dates. 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Example: "the 29th of August 1958", "03/30/1968", "24 JUNE 1987") into machine readable dates (e.g. "1958-08-29", "1968-03-30", "1987-06-24"). 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We'll be standardizing the dates on the US date encoding of MM/</a:t>
            </a:r>
            <a:r>
              <a:rPr lang="en-US" dirty="0" err="1">
                <a:solidFill>
                  <a:schemeClr val="tx1"/>
                </a:solidFill>
              </a:rPr>
              <a:t>dd</a:t>
            </a:r>
            <a:r>
              <a:rPr lang="en-US" dirty="0">
                <a:solidFill>
                  <a:schemeClr val="tx1"/>
                </a:solidFill>
              </a:rPr>
              <a:t>/YYYY when generating the dates. The machine readable format is in YYYY-MM-</a:t>
            </a:r>
            <a:r>
              <a:rPr lang="en-US" dirty="0" err="1">
                <a:solidFill>
                  <a:schemeClr val="tx1"/>
                </a:solidFill>
              </a:rPr>
              <a:t>dd</a:t>
            </a:r>
            <a:r>
              <a:rPr lang="en-US" dirty="0">
                <a:solidFill>
                  <a:schemeClr val="tx1"/>
                </a:solidFill>
              </a:rPr>
              <a:t> format.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br>
              <a:rPr lang="en-US" dirty="0">
                <a:solidFill>
                  <a:schemeClr val="tx1"/>
                </a:solidFill>
              </a:rPr>
            </a:b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509468"/>
      </p:ext>
    </p:extLst>
  </p:cSld>
  <p:clrMapOvr>
    <a:masterClrMapping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415290" y="551021"/>
            <a:ext cx="831341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Encoder-Decoder Model: ENCODER</a:t>
            </a:r>
            <a:endParaRPr dirty="0">
              <a:solidFill>
                <a:srgbClr val="7030A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5AD55-AD7C-A442-85B3-9155882915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941" y="2066724"/>
            <a:ext cx="5066889" cy="3076776"/>
          </a:xfrm>
          <a:prstGeom prst="rect">
            <a:avLst/>
          </a:prstGeom>
        </p:spPr>
      </p:pic>
      <p:sp>
        <p:nvSpPr>
          <p:cNvPr id="242" name="Google Shape;242;p45"/>
          <p:cNvSpPr txBox="1">
            <a:spLocks noGrp="1"/>
          </p:cNvSpPr>
          <p:nvPr>
            <p:ph type="body" idx="2"/>
          </p:nvPr>
        </p:nvSpPr>
        <p:spPr>
          <a:xfrm>
            <a:off x="430625" y="1043464"/>
            <a:ext cx="8290560" cy="380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 preprocessed source date is encoded using a Bi-directional LSTM. 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 sequence of hidden states are returned and stored in an object called </a:t>
            </a:r>
            <a:r>
              <a:rPr lang="en-US" i="1" dirty="0" err="1">
                <a:solidFill>
                  <a:schemeClr val="tx1"/>
                </a:solidFill>
              </a:rPr>
              <a:t>enc_out</a:t>
            </a:r>
            <a:r>
              <a:rPr lang="en-US" dirty="0">
                <a:solidFill>
                  <a:schemeClr val="tx1"/>
                </a:solidFill>
              </a:rPr>
              <a:t>. </a:t>
            </a:r>
            <a:br>
              <a:rPr lang="en-US" dirty="0"/>
            </a:b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361091"/>
      </p:ext>
    </p:extLst>
  </p:cSld>
  <p:clrMapOvr>
    <a:masterClrMapping/>
  </p:clrMapOvr>
  <p:transition spd="med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415290" y="551021"/>
            <a:ext cx="831341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Encoder-Decoder Model: DECODER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242" name="Google Shape;242;p45"/>
          <p:cNvSpPr txBox="1">
            <a:spLocks noGrp="1"/>
          </p:cNvSpPr>
          <p:nvPr>
            <p:ph type="body" idx="2"/>
          </p:nvPr>
        </p:nvSpPr>
        <p:spPr>
          <a:xfrm>
            <a:off x="430625" y="1043464"/>
            <a:ext cx="8290560" cy="380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First, a preprocessed source date is encoded using a Bi-directional LSTM. The sequence of hidden states are returned and stored in an object called </a:t>
            </a:r>
            <a:r>
              <a:rPr lang="en-US" i="1" dirty="0" err="1">
                <a:solidFill>
                  <a:schemeClr val="tx1"/>
                </a:solidFill>
              </a:rPr>
              <a:t>enc_out</a:t>
            </a:r>
            <a:r>
              <a:rPr lang="en-US" dirty="0">
                <a:solidFill>
                  <a:schemeClr val="tx1"/>
                </a:solidFill>
              </a:rPr>
              <a:t>. </a:t>
            </a:r>
            <a:r>
              <a:rPr lang="en-US" i="1" dirty="0" err="1">
                <a:solidFill>
                  <a:schemeClr val="tx1"/>
                </a:solidFill>
              </a:rPr>
              <a:t>enc_out</a:t>
            </a:r>
            <a:r>
              <a:rPr lang="en-US" dirty="0">
                <a:solidFill>
                  <a:schemeClr val="tx1"/>
                </a:solidFill>
              </a:rPr>
              <a:t> is then given as an input sequence to the </a:t>
            </a:r>
            <a:r>
              <a:rPr lang="en-US" i="1" dirty="0">
                <a:solidFill>
                  <a:srgbClr val="7030A0"/>
                </a:solidFill>
              </a:rPr>
              <a:t>decoder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br>
              <a:rPr lang="en-US" dirty="0"/>
            </a:br>
            <a:endParaRPr dirty="0">
              <a:solidFill>
                <a:srgbClr val="00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F5559D-2873-CA40-9DDD-BD1E081E9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519" y="2326119"/>
            <a:ext cx="5734454" cy="266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41052"/>
      </p:ext>
    </p:extLst>
  </p:cSld>
  <p:clrMapOvr>
    <a:masterClrMapping/>
  </p:clrMapOvr>
  <p:transition spd="med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415290" y="551021"/>
            <a:ext cx="831341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ATTENTION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242" name="Google Shape;242;p45"/>
          <p:cNvSpPr txBox="1">
            <a:spLocks noGrp="1"/>
          </p:cNvSpPr>
          <p:nvPr>
            <p:ph type="body" idx="2"/>
          </p:nvPr>
        </p:nvSpPr>
        <p:spPr>
          <a:xfrm>
            <a:off x="430625" y="1043464"/>
            <a:ext cx="8290560" cy="380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Intuition: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If you had to translate a book's paragraph from French to English, you would not read the whole paragraph, then close the book and translate.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You would first read the paragraph. Then, while translating, you would read and focus on the parts of the paragraph corresponding to the parts you are currently translating.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Attention mechanism is a technique in Deep Learning to help the model drive its focus onto important parts of the input. </a:t>
            </a:r>
          </a:p>
          <a:p>
            <a:pPr algn="l"/>
            <a:br>
              <a:rPr lang="en-US" dirty="0">
                <a:solidFill>
                  <a:schemeClr val="tx1"/>
                </a:solidFill>
              </a:rPr>
            </a:b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09188"/>
      </p:ext>
    </p:extLst>
  </p:cSld>
  <p:clrMapOvr>
    <a:masterClrMapping/>
  </p:clrMapOvr>
  <p:transition spd="med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415290" y="551021"/>
            <a:ext cx="831341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ATTENTION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242" name="Google Shape;242;p45"/>
          <p:cNvSpPr txBox="1">
            <a:spLocks noGrp="1"/>
          </p:cNvSpPr>
          <p:nvPr>
            <p:ph type="body" idx="2"/>
          </p:nvPr>
        </p:nvSpPr>
        <p:spPr>
          <a:xfrm>
            <a:off x="430625" y="1043464"/>
            <a:ext cx="8290560" cy="380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Intuition: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If you had to translate a book's paragraph from French to English, you would not read the whole paragraph, then close the book and translate.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You would first read the paragraph. Then, while translating, you would read and focus on the parts of the paragraph corresponding to the parts you are currently translating.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Attention mechanism is a technique in Deep Learning to help the model drive its focus onto important parts of the input. </a:t>
            </a:r>
          </a:p>
          <a:p>
            <a:pPr algn="l"/>
            <a:br>
              <a:rPr lang="en-US" dirty="0">
                <a:solidFill>
                  <a:schemeClr val="tx1"/>
                </a:solidFill>
              </a:rPr>
            </a:br>
            <a:endParaRPr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D7E1E9-AA9D-954C-B4E5-6A059966D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49053"/>
      </p:ext>
    </p:extLst>
  </p:cSld>
  <p:clrMapOvr>
    <a:masterClrMapping/>
  </p:clrMapOvr>
  <p:transition spd="med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5"/>
          <p:cNvSpPr txBox="1">
            <a:spLocks noGrp="1"/>
          </p:cNvSpPr>
          <p:nvPr>
            <p:ph type="title"/>
          </p:nvPr>
        </p:nvSpPr>
        <p:spPr>
          <a:xfrm>
            <a:off x="415290" y="551021"/>
            <a:ext cx="8313419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7030A0"/>
                </a:solidFill>
                <a:sym typeface="Trebuchet MS"/>
              </a:rPr>
              <a:t>ATTENTION</a:t>
            </a:r>
            <a:endParaRPr dirty="0">
              <a:solidFill>
                <a:srgbClr val="7030A0"/>
              </a:solidFill>
            </a:endParaRPr>
          </a:p>
        </p:txBody>
      </p:sp>
      <p:sp>
        <p:nvSpPr>
          <p:cNvPr id="242" name="Google Shape;242;p45"/>
          <p:cNvSpPr txBox="1">
            <a:spLocks noGrp="1"/>
          </p:cNvSpPr>
          <p:nvPr>
            <p:ph type="body" idx="2"/>
          </p:nvPr>
        </p:nvSpPr>
        <p:spPr>
          <a:xfrm>
            <a:off x="430625" y="1043464"/>
            <a:ext cx="8290560" cy="380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6175" tIns="38075" rIns="76175" bIns="38075" anchor="t" anchorCtr="0">
            <a:noAutofit/>
          </a:bodyPr>
          <a:lstStyle/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After running a source date in the encoder (Bi-LSTM), you would like to give all the hidden states to the decoder to get back the target date. 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However, at every step in the decoding process, you'd like your model to be able to tell which hidden state is more important to use. </a:t>
            </a:r>
          </a:p>
          <a:p>
            <a:pPr marL="5715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So, inserting the attention block between encoder and decoder is the new architecture we will use to decipher the important parts of the input to pay attention to.</a:t>
            </a: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181582"/>
      </p:ext>
    </p:extLst>
  </p:cSld>
  <p:clrMapOvr>
    <a:masterClrMapping/>
  </p:clrMapOvr>
  <p:transition spd="med">
    <p:fade thruBlk="1"/>
  </p:transition>
</p:sld>
</file>

<file path=ppt/theme/theme1.xml><?xml version="1.0" encoding="utf-8"?>
<a:theme xmlns:a="http://schemas.openxmlformats.org/drawingml/2006/main" name="Title &amp; Bullet">
  <a:themeElements>
    <a:clrScheme name="Custom 1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654</Words>
  <Application>Microsoft Macintosh PowerPoint</Application>
  <PresentationFormat>On-screen Show (16:9)</PresentationFormat>
  <Paragraphs>60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Noto Sans Symbols</vt:lpstr>
      <vt:lpstr>Trebuchet MS</vt:lpstr>
      <vt:lpstr>Title &amp; Bullet</vt:lpstr>
      <vt:lpstr>Simple Light</vt:lpstr>
      <vt:lpstr>Deep Learning for NLP: TEXT TRANSLATION</vt:lpstr>
      <vt:lpstr>Neural Machine Translation</vt:lpstr>
      <vt:lpstr>Neural Machine Translation</vt:lpstr>
      <vt:lpstr>Neural Machine Translation</vt:lpstr>
      <vt:lpstr>Encoder-Decoder Model: ENCODER</vt:lpstr>
      <vt:lpstr>Encoder-Decoder Model: DECODER</vt:lpstr>
      <vt:lpstr>ATTENTION</vt:lpstr>
      <vt:lpstr>ATTENTION</vt:lpstr>
      <vt:lpstr>ATTENTION</vt:lpstr>
      <vt:lpstr>PowerPoint Presentation</vt:lpstr>
      <vt:lpstr>PowerPoint Presentation</vt:lpstr>
      <vt:lpstr>LAB DISCUSSION / OVERVIEW</vt:lpstr>
      <vt:lpstr>LAB PROCESS</vt:lpstr>
      <vt:lpstr>ATTENTION MAPS IN TRANSLATION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TRANSLATION USING SEQ2SEQ WITH KERAS</dc:title>
  <dc:subject/>
  <dc:creator>Jay Urbain</dc:creator>
  <cp:keywords/>
  <dc:description/>
  <cp:lastModifiedBy>Jay Urbain</cp:lastModifiedBy>
  <cp:revision>8</cp:revision>
  <dcterms:modified xsi:type="dcterms:W3CDTF">2018-07-30T19:03:45Z</dcterms:modified>
  <cp:category/>
</cp:coreProperties>
</file>